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4" d="100"/>
          <a:sy n="64" d="100"/>
        </p:scale>
        <p:origin x="20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405617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119446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383082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2434186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4019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145657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91966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2577590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229882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350596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C5AA1E-7B97-4470-A7A6-0118CF2B7CEC}" type="datetimeFigureOut">
              <a:rPr kumimoji="1" lang="ja-JP" altLang="en-US" smtClean="0"/>
              <a:t>2020/1/29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284413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4C5AA1E-7B97-4470-A7A6-0118CF2B7CEC}" type="datetimeFigureOut">
              <a:rPr kumimoji="1" lang="ja-JP" altLang="en-US" smtClean="0"/>
              <a:t>2020/1/29</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5FE60B9-CB59-417B-9E7E-9096D6C8A98D}" type="slidenum">
              <a:rPr kumimoji="1" lang="ja-JP" altLang="en-US" smtClean="0"/>
              <a:t>‹#›</a:t>
            </a:fld>
            <a:endParaRPr kumimoji="1" lang="ja-JP" altLang="en-US"/>
          </a:p>
        </p:txBody>
      </p:sp>
    </p:spTree>
    <p:extLst>
      <p:ext uri="{BB962C8B-B14F-4D97-AF65-F5344CB8AC3E}">
        <p14:creationId xmlns:p14="http://schemas.microsoft.com/office/powerpoint/2010/main" val="2445414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5" name="角丸四角形 14"/>
          <p:cNvSpPr/>
          <p:nvPr/>
        </p:nvSpPr>
        <p:spPr>
          <a:xfrm>
            <a:off x="273886" y="4911915"/>
            <a:ext cx="6290298" cy="1228323"/>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556713" y="218449"/>
            <a:ext cx="5724644" cy="646331"/>
          </a:xfrm>
          <a:prstGeom prst="rect">
            <a:avLst/>
          </a:prstGeom>
          <a:solidFill>
            <a:schemeClr val="accent1">
              <a:lumMod val="60000"/>
              <a:lumOff val="40000"/>
            </a:schemeClr>
          </a:solidFill>
        </p:spPr>
        <p:txBody>
          <a:bodyPr wrap="none" rtlCol="0">
            <a:spAutoFit/>
          </a:bodyPr>
          <a:lstStyle/>
          <a:p>
            <a:r>
              <a:rPr kumimoji="1" lang="ja-JP" altLang="en-US" sz="3600" dirty="0" smtClean="0">
                <a:latin typeface="HG丸ｺﾞｼｯｸM-PRO" panose="020F0600000000000000" pitchFamily="50" charset="-128"/>
                <a:ea typeface="HG丸ｺﾞｼｯｸM-PRO" panose="020F0600000000000000" pitchFamily="50" charset="-128"/>
              </a:rPr>
              <a:t>長野県航空機産業セミナー</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273886" y="2803031"/>
            <a:ext cx="6290298" cy="20203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549679" y="891038"/>
            <a:ext cx="3057247" cy="415498"/>
          </a:xfrm>
          <a:prstGeom prst="rect">
            <a:avLst/>
          </a:prstGeom>
          <a:noFill/>
        </p:spPr>
        <p:txBody>
          <a:bodyPr wrap="non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主催　公益財団法人 南信州・飯田産業</a:t>
            </a:r>
            <a:r>
              <a:rPr kumimoji="1" lang="ja-JP" altLang="en-US" sz="1050" dirty="0" smtClean="0">
                <a:latin typeface="HG丸ｺﾞｼｯｸM-PRO" panose="020F0600000000000000" pitchFamily="50" charset="-128"/>
                <a:ea typeface="HG丸ｺﾞｼｯｸM-PRO" panose="020F0600000000000000" pitchFamily="50" charset="-128"/>
              </a:rPr>
              <a:t>センター</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共催　長野県</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468350" y="7048672"/>
            <a:ext cx="3877985" cy="369332"/>
          </a:xfrm>
          <a:prstGeom prst="rect">
            <a:avLst/>
          </a:prstGeom>
          <a:noFill/>
        </p:spPr>
        <p:txBody>
          <a:bodyPr wrap="none" rtlCol="0">
            <a:spAutoFit/>
          </a:bodyPr>
          <a:lstStyle/>
          <a:p>
            <a:r>
              <a:rPr kumimoji="1" lang="ja-JP" altLang="en-US" dirty="0" smtClean="0"/>
              <a:t>出席者　</a:t>
            </a:r>
            <a:r>
              <a:rPr kumimoji="1" lang="ja-JP" altLang="en-US" dirty="0" smtClean="0">
                <a:latin typeface="HG丸ｺﾞｼｯｸM-PRO" panose="020F0600000000000000" pitchFamily="50" charset="-128"/>
                <a:ea typeface="HG丸ｺﾞｼｯｸM-PRO" panose="020F0600000000000000" pitchFamily="50" charset="-128"/>
              </a:rPr>
              <a:t>連絡票（２月１８日まで）</a:t>
            </a:r>
            <a:endParaRPr kumimoji="1" lang="en-US" altLang="ja-JP" dirty="0" smtClean="0">
              <a:latin typeface="HG丸ｺﾞｼｯｸM-PRO" panose="020F0600000000000000" pitchFamily="50" charset="-128"/>
              <a:ea typeface="HG丸ｺﾞｼｯｸM-PRO" panose="020F06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08929608"/>
              </p:ext>
            </p:extLst>
          </p:nvPr>
        </p:nvGraphicFramePr>
        <p:xfrm>
          <a:off x="359539" y="7423735"/>
          <a:ext cx="6078400" cy="1129673"/>
        </p:xfrm>
        <a:graphic>
          <a:graphicData uri="http://schemas.openxmlformats.org/drawingml/2006/table">
            <a:tbl>
              <a:tblPr firstRow="1" bandRow="1">
                <a:tableStyleId>{5940675A-B579-460E-94D1-54222C63F5DA}</a:tableStyleId>
              </a:tblPr>
              <a:tblGrid>
                <a:gridCol w="2517197">
                  <a:extLst>
                    <a:ext uri="{9D8B030D-6E8A-4147-A177-3AD203B41FA5}">
                      <a16:colId xmlns:a16="http://schemas.microsoft.com/office/drawing/2014/main" val="2807952923"/>
                    </a:ext>
                  </a:extLst>
                </a:gridCol>
                <a:gridCol w="3561203">
                  <a:extLst>
                    <a:ext uri="{9D8B030D-6E8A-4147-A177-3AD203B41FA5}">
                      <a16:colId xmlns:a16="http://schemas.microsoft.com/office/drawing/2014/main" val="3067808104"/>
                    </a:ext>
                  </a:extLst>
                </a:gridCol>
              </a:tblGrid>
              <a:tr h="388559">
                <a:tc>
                  <a:txBody>
                    <a:bodyPr/>
                    <a:lstStyle/>
                    <a:p>
                      <a:pPr algn="ctr"/>
                      <a:r>
                        <a:rPr kumimoji="1" lang="ja-JP" altLang="en-US" smtClean="0">
                          <a:latin typeface="HG丸ｺﾞｼｯｸM-PRO" panose="020F0600000000000000" pitchFamily="50" charset="-128"/>
                          <a:ea typeface="HG丸ｺﾞｼｯｸM-PRO" panose="020F0600000000000000" pitchFamily="50" charset="-128"/>
                        </a:rPr>
                        <a:t>企業名（団体名）</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氏名</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10161895"/>
                  </a:ext>
                </a:extLst>
              </a:tr>
              <a:tr h="370557">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791117732"/>
                  </a:ext>
                </a:extLst>
              </a:tr>
              <a:tr h="370557">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325153812"/>
                  </a:ext>
                </a:extLst>
              </a:tr>
            </a:tbl>
          </a:graphicData>
        </a:graphic>
      </p:graphicFrame>
      <p:sp>
        <p:nvSpPr>
          <p:cNvPr id="9" name="テキスト ボックス 8"/>
          <p:cNvSpPr txBox="1"/>
          <p:nvPr/>
        </p:nvSpPr>
        <p:spPr>
          <a:xfrm>
            <a:off x="818002" y="8642813"/>
            <a:ext cx="5463355"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提出先：</a:t>
            </a:r>
            <a:r>
              <a:rPr kumimoji="1" lang="en-US" altLang="ja-JP" sz="1400" dirty="0" smtClean="0">
                <a:latin typeface="HG丸ｺﾞｼｯｸM-PRO" panose="020F0600000000000000" pitchFamily="50" charset="-128"/>
                <a:ea typeface="HG丸ｺﾞｼｯｸM-PRO" panose="020F0600000000000000" pitchFamily="50" charset="-128"/>
              </a:rPr>
              <a:t>FAX</a:t>
            </a: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en-US" altLang="ja-JP" sz="1400" dirty="0" smtClean="0">
                <a:latin typeface="HG丸ｺﾞｼｯｸM-PRO" panose="020F0600000000000000" pitchFamily="50" charset="-128"/>
                <a:ea typeface="HG丸ｺﾞｼｯｸM-PRO" panose="020F0600000000000000" pitchFamily="50" charset="-128"/>
              </a:rPr>
              <a:t>0265-24-0962</a:t>
            </a: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en-US" altLang="ja-JP" sz="1400" dirty="0" smtClean="0">
                <a:latin typeface="HG丸ｺﾞｼｯｸM-PRO" panose="020F0600000000000000" pitchFamily="50" charset="-128"/>
                <a:ea typeface="HG丸ｺﾞｼｯｸM-PRO" panose="020F0600000000000000" pitchFamily="50" charset="-128"/>
              </a:rPr>
              <a:t>E-mail</a:t>
            </a:r>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en-US" altLang="ja-JP" sz="1400" dirty="0" smtClean="0">
                <a:latin typeface="HG丸ｺﾞｼｯｸM-PRO" panose="020F0600000000000000" pitchFamily="50" charset="-128"/>
                <a:ea typeface="HG丸ｺﾞｼｯｸM-PRO" panose="020F0600000000000000" pitchFamily="50" charset="-128"/>
              </a:rPr>
              <a:t>cluster@isilip.com</a:t>
            </a:r>
          </a:p>
        </p:txBody>
      </p:sp>
      <p:sp>
        <p:nvSpPr>
          <p:cNvPr id="10" name="テキスト ボックス 9"/>
          <p:cNvSpPr txBox="1"/>
          <p:nvPr/>
        </p:nvSpPr>
        <p:spPr>
          <a:xfrm>
            <a:off x="-8604" y="6774601"/>
            <a:ext cx="6814686"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 name="テキスト ボックス 12"/>
          <p:cNvSpPr txBox="1"/>
          <p:nvPr/>
        </p:nvSpPr>
        <p:spPr>
          <a:xfrm>
            <a:off x="432804" y="2887134"/>
            <a:ext cx="5972462" cy="1877437"/>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第一部「航空機産業の海外情勢」</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①「北米における航空機産業の市場調査結果について」</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公益財団法人　南信州・飯田産業センター</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　　　　　　　　　マネージャー　松井　智章</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②「シンガポールエアショーにおける出展支援及びミッションの報告」</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長野県ものづくり振興課　技術開発係　主査　齋藤　通義　氏</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公益財団法人長野県テクノ財団　</a:t>
            </a:r>
            <a:r>
              <a:rPr kumimoji="1" lang="zh-TW" altLang="en-US" sz="1400" dirty="0">
                <a:latin typeface="HG丸ｺﾞｼｯｸM-PRO" panose="020F0600000000000000" pitchFamily="50" charset="-128"/>
                <a:ea typeface="HG丸ｺﾞｼｯｸM-PRO" panose="020F0600000000000000" pitchFamily="50" charset="-128"/>
              </a:rPr>
              <a:t>航空機産業</a:t>
            </a:r>
            <a:r>
              <a:rPr kumimoji="1" lang="zh-TW" altLang="en-US" sz="1400" dirty="0" smtClean="0">
                <a:latin typeface="HG丸ｺﾞｼｯｸM-PRO" panose="020F0600000000000000" pitchFamily="50" charset="-128"/>
                <a:ea typeface="HG丸ｺﾞｼｯｸM-PRO" panose="020F0600000000000000" pitchFamily="50" charset="-128"/>
              </a:rPr>
              <a:t>支援室</a:t>
            </a:r>
            <a:endParaRPr kumimoji="1" lang="en-US" altLang="zh-TW"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コーディネーター　木下　和久　氏</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359539" y="1305333"/>
            <a:ext cx="6118992" cy="1015663"/>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　このたび、長野県内における航空機産業振興を目指し、標記のセミナーを開催することとなりました。</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第一部では航空機産業に関する海外状況の説明、第二部では中小企業で活用できる次年度の補助金制度説明となっております。航空機産業のみにとどまらない内容となっております。ぜひ、多くの方にご参加いただければと存じ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506069" y="5000000"/>
            <a:ext cx="5972462" cy="1015663"/>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第二部「補助金制度説明」</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「令和二年度　中小企業向け補助金制度説明」</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経済産業省　関東経済産業局　地域経済部先端産業支援課</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航空機産業支援室　係長　北原　篤志　氏</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556713" y="6332845"/>
            <a:ext cx="5462238" cy="523220"/>
          </a:xfrm>
          <a:prstGeom prst="rect">
            <a:avLst/>
          </a:prstGeom>
          <a:solidFill>
            <a:schemeClr val="accent5">
              <a:lumMod val="60000"/>
              <a:lumOff val="40000"/>
            </a:schemeClr>
          </a:solidFill>
        </p:spPr>
        <p:txBody>
          <a:bodyPr wrap="square">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問い合わせ先　公益</a:t>
            </a:r>
            <a:r>
              <a:rPr kumimoji="1" lang="ja-JP" altLang="en-US" sz="1400" dirty="0">
                <a:latin typeface="HG丸ｺﾞｼｯｸM-PRO" panose="020F0600000000000000" pitchFamily="50" charset="-128"/>
                <a:ea typeface="HG丸ｺﾞｼｯｸM-PRO" panose="020F0600000000000000" pitchFamily="50" charset="-128"/>
              </a:rPr>
              <a:t>財団法人　南信州・飯田産業センター　福田</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en-US" altLang="ja-JP" sz="1400" dirty="0">
                <a:latin typeface="HG丸ｺﾞｼｯｸM-PRO" panose="020F0600000000000000" pitchFamily="50" charset="-128"/>
                <a:ea typeface="HG丸ｺﾞｼｯｸM-PRO" panose="020F0600000000000000" pitchFamily="50" charset="-128"/>
              </a:rPr>
              <a:t>TEL</a:t>
            </a:r>
            <a:r>
              <a:rPr kumimoji="1" lang="ja-JP" altLang="en-US" sz="1400" dirty="0">
                <a:latin typeface="HG丸ｺﾞｼｯｸM-PRO" panose="020F0600000000000000" pitchFamily="50" charset="-128"/>
                <a:ea typeface="HG丸ｺﾞｼｯｸM-PRO" panose="020F0600000000000000" pitchFamily="50" charset="-128"/>
              </a:rPr>
              <a:t>　</a:t>
            </a:r>
            <a:r>
              <a:rPr kumimoji="1" lang="en-US" altLang="ja-JP" sz="1400" dirty="0">
                <a:latin typeface="HG丸ｺﾞｼｯｸM-PRO" panose="020F0600000000000000" pitchFamily="50" charset="-128"/>
                <a:ea typeface="HG丸ｺﾞｼｯｸM-PRO" panose="020F0600000000000000" pitchFamily="50" charset="-128"/>
              </a:rPr>
              <a:t>0265-22-5644</a:t>
            </a:r>
            <a:r>
              <a:rPr kumimoji="1" lang="ja-JP" altLang="en-US" sz="1400" dirty="0">
                <a:latin typeface="HG丸ｺﾞｼｯｸM-PRO" panose="020F0600000000000000" pitchFamily="50" charset="-128"/>
                <a:ea typeface="HG丸ｺﾞｼｯｸM-PRO" panose="020F0600000000000000" pitchFamily="50" charset="-128"/>
              </a:rPr>
              <a:t>）</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506069" y="2235109"/>
            <a:ext cx="5972462" cy="523220"/>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日時　令和</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smtClean="0">
                <a:latin typeface="HG丸ｺﾞｼｯｸM-PRO" panose="020F0600000000000000" pitchFamily="50" charset="-128"/>
                <a:ea typeface="HG丸ｺﾞｼｯｸM-PRO" panose="020F0600000000000000" pitchFamily="50" charset="-128"/>
              </a:rPr>
              <a:t>年</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smtClean="0">
                <a:latin typeface="HG丸ｺﾞｼｯｸM-PRO" panose="020F0600000000000000" pitchFamily="50" charset="-128"/>
                <a:ea typeface="HG丸ｺﾞｼｯｸM-PRO" panose="020F0600000000000000" pitchFamily="50" charset="-128"/>
              </a:rPr>
              <a:t>月</a:t>
            </a:r>
            <a:r>
              <a:rPr kumimoji="1" lang="en-US" altLang="ja-JP" sz="1400" dirty="0" smtClean="0">
                <a:latin typeface="HG丸ｺﾞｼｯｸM-PRO" panose="020F0600000000000000" pitchFamily="50" charset="-128"/>
                <a:ea typeface="HG丸ｺﾞｼｯｸM-PRO" panose="020F0600000000000000" pitchFamily="50" charset="-128"/>
              </a:rPr>
              <a:t>25</a:t>
            </a:r>
            <a:r>
              <a:rPr kumimoji="1" lang="ja-JP" altLang="en-US" sz="1400" dirty="0" smtClean="0">
                <a:latin typeface="HG丸ｺﾞｼｯｸM-PRO" panose="020F0600000000000000" pitchFamily="50" charset="-128"/>
                <a:ea typeface="HG丸ｺﾞｼｯｸM-PRO" panose="020F0600000000000000" pitchFamily="50" charset="-128"/>
              </a:rPr>
              <a:t>日（火）　</a:t>
            </a:r>
            <a:r>
              <a:rPr kumimoji="1" lang="en-US" altLang="ja-JP" sz="1400" dirty="0" smtClean="0">
                <a:latin typeface="HG丸ｺﾞｼｯｸM-PRO" panose="020F0600000000000000" pitchFamily="50" charset="-128"/>
                <a:ea typeface="HG丸ｺﾞｼｯｸM-PRO" panose="020F0600000000000000" pitchFamily="50" charset="-128"/>
              </a:rPr>
              <a:t>13:30</a:t>
            </a:r>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en-US" altLang="ja-JP" sz="1400" dirty="0" smtClean="0">
                <a:latin typeface="HG丸ｺﾞｼｯｸM-PRO" panose="020F0600000000000000" pitchFamily="50" charset="-128"/>
                <a:ea typeface="HG丸ｺﾞｼｯｸM-PRO" panose="020F0600000000000000" pitchFamily="50" charset="-128"/>
              </a:rPr>
              <a:t>16:00</a:t>
            </a:r>
          </a:p>
          <a:p>
            <a:r>
              <a:rPr kumimoji="1" lang="ja-JP" altLang="en-US" sz="1400" dirty="0" smtClean="0">
                <a:latin typeface="HG丸ｺﾞｼｯｸM-PRO" panose="020F0600000000000000" pitchFamily="50" charset="-128"/>
                <a:ea typeface="HG丸ｺﾞｼｯｸM-PRO" panose="020F0600000000000000" pitchFamily="50" charset="-128"/>
              </a:rPr>
              <a:t>場所　エス・バード（飯田市座光寺３３４９－１）　</a:t>
            </a:r>
            <a:r>
              <a:rPr kumimoji="1" lang="en-US" altLang="ja-JP" sz="1400" dirty="0" smtClean="0">
                <a:latin typeface="HG丸ｺﾞｼｯｸM-PRO" panose="020F0600000000000000" pitchFamily="50" charset="-128"/>
                <a:ea typeface="HG丸ｺﾞｼｯｸM-PRO" panose="020F0600000000000000" pitchFamily="50" charset="-128"/>
              </a:rPr>
              <a:t>B</a:t>
            </a:r>
            <a:r>
              <a:rPr kumimoji="1" lang="ja-JP" altLang="en-US" sz="1400" dirty="0" smtClean="0">
                <a:latin typeface="HG丸ｺﾞｼｯｸM-PRO" panose="020F0600000000000000" pitchFamily="50" charset="-128"/>
                <a:ea typeface="HG丸ｺﾞｼｯｸM-PRO" panose="020F0600000000000000" pitchFamily="50" charset="-128"/>
              </a:rPr>
              <a:t>２０１会議室</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05589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306</Words>
  <Application>Microsoft Office PowerPoint</Application>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jibasan</dc:creator>
  <cp:lastModifiedBy>jibasan</cp:lastModifiedBy>
  <cp:revision>12</cp:revision>
  <cp:lastPrinted>2019-08-20T00:26:13Z</cp:lastPrinted>
  <dcterms:created xsi:type="dcterms:W3CDTF">2019-08-19T23:46:49Z</dcterms:created>
  <dcterms:modified xsi:type="dcterms:W3CDTF">2020-01-29T01:06:06Z</dcterms:modified>
</cp:coreProperties>
</file>